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34"/>
  </p:notesMasterIdLst>
  <p:sldIdLst>
    <p:sldId id="270" r:id="rId2"/>
    <p:sldId id="269" r:id="rId3"/>
    <p:sldId id="276" r:id="rId4"/>
    <p:sldId id="277" r:id="rId5"/>
    <p:sldId id="275" r:id="rId6"/>
    <p:sldId id="282" r:id="rId7"/>
    <p:sldId id="281" r:id="rId8"/>
    <p:sldId id="283" r:id="rId9"/>
    <p:sldId id="284" r:id="rId10"/>
    <p:sldId id="278" r:id="rId11"/>
    <p:sldId id="286" r:id="rId12"/>
    <p:sldId id="285" r:id="rId13"/>
    <p:sldId id="287" r:id="rId14"/>
    <p:sldId id="288" r:id="rId15"/>
    <p:sldId id="289" r:id="rId16"/>
    <p:sldId id="306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305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9B770-9F28-441F-B4F2-F442F1E64E2B}" type="datetimeFigureOut">
              <a:rPr lang="zh-TW" altLang="en-US" smtClean="0"/>
              <a:t>2014/8/25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F3903-18EA-4BFF-8658-34C03A07DA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56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8/25/2014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/>
          <p:cNvSpPr>
            <a:spLocks noGrp="1"/>
          </p:cNvSpPr>
          <p:nvPr>
            <p:ph type="ctrTitle"/>
          </p:nvPr>
        </p:nvSpPr>
        <p:spPr>
          <a:xfrm>
            <a:off x="919980" y="1356786"/>
            <a:ext cx="10222941" cy="3034461"/>
          </a:xfrm>
        </p:spPr>
        <p:txBody>
          <a:bodyPr/>
          <a:lstStyle/>
          <a:p>
            <a:pPr algn="ctr"/>
            <a:r>
              <a:rPr lang="en-US" altLang="zh-TW" sz="72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Reverse Mortgages</a:t>
            </a:r>
            <a:endParaRPr lang="zh-TW" altLang="en-US" sz="7200" b="1" dirty="0">
              <a:latin typeface="Cambria Math" panose="02040503050406030204" pitchFamily="18" charset="0"/>
            </a:endParaRPr>
          </a:p>
        </p:txBody>
      </p:sp>
      <p:sp>
        <p:nvSpPr>
          <p:cNvPr id="7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8265210" y="5270561"/>
            <a:ext cx="287771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000" b="1" cap="all" dirty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n-ea"/>
              </a:rPr>
              <a:t>0253924</a:t>
            </a:r>
            <a:r>
              <a:rPr lang="zh-TW" altLang="en-US" sz="3000" b="1" cap="all" dirty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n-ea"/>
              </a:rPr>
              <a:t> 張錦炘</a:t>
            </a:r>
            <a:endParaRPr lang="zh-TW" altLang="en-US" sz="3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873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5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Introduction</a:t>
            </a:r>
            <a:endParaRPr lang="zh-TW" altLang="en-US" sz="5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Thus, reverse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mortgages are the opposite of traditional mortgages in that the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borrower receives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payments from the lender instead of making such payments to the lender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mortgages are designed to enable elderly homeowners to remain in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homes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using the equity in their homes as a form of income.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643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848" y="2017199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b="1" dirty="0" smtClean="0">
                <a:latin typeface="Cambria Math" panose="02040503050406030204" pitchFamily="18" charset="0"/>
              </a:rPr>
              <a:t>The evolution of reverse mortgages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353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The evolution of reverse mortgages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Sale-Leaseback Transactions</a:t>
            </a:r>
            <a:endParaRPr lang="en-US" altLang="zh-TW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Annuity Mortgage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</a:t>
            </a:r>
            <a:endParaRPr lang="en-US" altLang="zh-TW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9360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The evolution of reverse mortgages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Sale-Leaseback Transactions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a sale-leaseback transaction a property is sold to a buyer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simultaneously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leases the property to the seller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1970s, some advocates suggested sale-leaseback transactions as a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 for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elderly homeowners to convert the equity in their homes into a source of income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burden of property taxes, home insurance, and repair and maintenance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costs would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 with the new owner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argued that these costs make it difficult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elderly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homeowners to remain in their homes or cause them to make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trade-offs between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making home repairs and taking care of necessities such as food and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care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370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The evolution of reverse mortgages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Annuity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a reverse annuity mortgage (RAM),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equity in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is used as security for a loan. An annuity is purchased with the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loan proceeds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borrower receives monthly annuity income, less mortgage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interest. The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borrower pays only interest on the loan — repayment of the principal is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deferred until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death of the owner, the sale of the property, or some prescribed date.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5245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696190"/>
            <a:ext cx="6162226" cy="557659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Annuity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1 shows the net annuity that would be available under a RAM to a female homeowner for a range of ages and interest rates.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assumed that a borrower obtains a $200,000 interest-only mortgage on the property and uses the proceeds to purchase an annuity.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age shown is the borrower’s age when the loan was taken.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15</a:t>
            </a:fld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923" y="174501"/>
            <a:ext cx="4480285" cy="602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08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696190"/>
            <a:ext cx="5941352" cy="557659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Annuity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Rising interest rates are a risk for homeowners and that the interest rate risk is greater for younger borrowers.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homeowner, another risk of the RAM is that the borrower may die too soon. Of course the owner could have purchased an annuity with a 10 years certain option or cash refund option. These options reduce the monthly annuity payments </a:t>
            </a:r>
            <a:r>
              <a:rPr lang="en-US" altLang="zh-TW" sz="1600" dirty="0" smtClean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thereby </a:t>
            </a:r>
            <a:r>
              <a:rPr lang="en-US" altLang="zh-TW" sz="16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 the financial viability of the RAM</a:t>
            </a:r>
            <a:r>
              <a:rPr lang="en-US" altLang="zh-TW" sz="1600" dirty="0" smtClean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dirty="0" smtClean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16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risks for lenders are that the owner may live too </a:t>
            </a:r>
            <a:r>
              <a:rPr lang="en-US" altLang="zh-TW" sz="1600" dirty="0" smtClean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(mortality </a:t>
            </a:r>
            <a:r>
              <a:rPr lang="en-US" altLang="zh-TW" sz="16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risk).</a:t>
            </a:r>
            <a:endParaRPr lang="en-US" altLang="zh-TW" sz="1600" dirty="0" smtClean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16</a:t>
            </a:fld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923" y="174501"/>
            <a:ext cx="4480285" cy="602554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8478982" y="2587336"/>
            <a:ext cx="1143000" cy="48837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9621982" y="3075709"/>
            <a:ext cx="602673" cy="49876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0224655" y="3574473"/>
            <a:ext cx="540327" cy="48837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10770801" y="4073237"/>
            <a:ext cx="540327" cy="48837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11311128" y="5025737"/>
            <a:ext cx="565681" cy="50222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44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696190"/>
            <a:ext cx="5941352" cy="557659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Annuity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dirty="0" smtClean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Rising interest rates are a risk for homeowners and that the interest rate risk is greater for younger borrowers.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homeowner, another risk of the RAM is that the borrower may die too soon. Of course the owner could have purchased an annuity with a 10 years certain option or cash refund option. These options reduce the monthly annuity payments 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thereby 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 the financial viability of the RAM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 for lenders are that the owner may live too 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 (mortality 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risk).</a:t>
            </a:r>
            <a:endParaRPr lang="en-US" altLang="zh-TW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17</a:t>
            </a:fld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923" y="174501"/>
            <a:ext cx="4480285" cy="602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39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The evolution of reverse mortgages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general, reverse mortgages may take one of two forms — term or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tenure.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 reverse mortgages the borrower is provided with income for a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specified period.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tenure reverse mortgage the borrower is provided with income for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long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they continue to occupy the property.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0014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The evolution of reverse mortgages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largest risk the lender faces is the risk that over time the outstanding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debt may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 to be greater than the property value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least risky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 is the term reverse mortgage under which payments stop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a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specified number of years. Payments to the homeowner are calculated so that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loan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reaches a target balance at the predetermined period. That target balance is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 than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100% of the property value when the loan was originated. As long as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property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not depreciated during the period, the lender is assured that sale of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property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provide sufficient funds to repay the loan.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19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170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outline</a:t>
            </a:r>
            <a:endParaRPr lang="zh-TW" altLang="en-US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1652155"/>
            <a:ext cx="10058400" cy="498575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 </a:t>
            </a:r>
            <a:r>
              <a:rPr lang="en-US" altLang="zh-TW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zh-TW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Sale-Leaseback Transactions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Annuity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</a:t>
            </a:r>
            <a:r>
              <a:rPr lang="en-US" altLang="zh-TW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Mortgage</a:t>
            </a:r>
            <a:endParaRPr lang="en-US" altLang="zh-TW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</a:t>
            </a:r>
            <a:r>
              <a:rPr lang="en-US" altLang="zh-TW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 Plans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Equity Conversion Mortgage Program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Keeper reverse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Cash Account Plan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Lifestyle Plan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TW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967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The evolution of reverse mortgages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lenders, the most risky reverse mortgage is the tenure reverse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mortgage because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borrower is guaranteed lifetime income and lifetime occupancy of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home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this case, the collateral risk may be significant if the age of entry is too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low, if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property appreciation rates are overestimated, or if occupant survival rates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underestimated.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general, prior to the 1990s lenders were only willing to make term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payment options under these term reverse mortgages are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relatively easy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calculate — all that is needed is the interest rate, the term of the loan, and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end-of-term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 balance.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553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The evolution of reverse mortgages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age of the homeowner is not a factor in term reverse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mortgages, homeowners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would receive the same income regardless of age. If the owner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lives longer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the loan term, the home would have to be sold to pay off the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debt.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feature, however, made term reverse mortgages unattractive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homeowners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faced the prospect of having to sell their homes at a specified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date, and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lenders who faced the prospect of risking their reputations by forcing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sales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 these reasons there have been few takers for term reverse mortgages.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7456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848" y="2017199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b="1" dirty="0" smtClean="0">
                <a:latin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33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Equity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Mortgage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Keeper r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everse mortgage</a:t>
            </a:r>
            <a:endParaRPr lang="en-US" altLang="zh-TW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Cash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Lifestyle Plan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229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HECM, Home Keeper, and Cash Account plan all provide the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borrower with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lifetime occupancy of the home — “tenure” reverse mortgages. The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availability of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tenure reverse mortgages is likely the cause of the dramatic growth of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mortgages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past few years.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tenure reverse mortgages also provide the borrower with flexibility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how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income from the mortgage is received. </a:t>
            </a:r>
            <a:endParaRPr lang="en-US" altLang="zh-TW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borrower may receive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monthly payments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long as the property is occupied by the borrower.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borrower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receive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line of credit which grows at some specified annual rate and upon which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borrower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make draws as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needed. The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borrower may choose to receive a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large up-front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 advance.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borrower may choose any combination of the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above, such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smaller cash advance, a line of credit, and monthly income.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562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Equity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Mortgage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was the first nationwide reverse mortgage program which offered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possibility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lifetime occupancy to elderly homeowners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The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borrowers must be elderly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homeowners who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 and occupy their homes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interest rate on the loan may be fixed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adjustable.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homeowner and the lender may agree to share in any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appreciation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value of the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property.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387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Equity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Mortgage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borrower can choose from five payment plans: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Tenure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equal monthly payments as long as at least one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borrower lives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continues to occupy the property as a principal residence.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equal monthly payments for a fixed period of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months selected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the borrower.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Credit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installments at times and in amount of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borrower’s choosing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until the line of credit is exhausted.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Modified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Tenure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combination of line of credit with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monthly payments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as long as the borrower remains in the home.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Modified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combination of line of credit with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monthly payments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fixed period of months selected by the borrower.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3068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Equity </a:t>
            </a: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Mortgage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Borrowers are required to purchase insurance from Federal Housing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 (FHA). 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The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insurance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serves two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	(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protects lenders from suffering losses if the final loan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balance exceeds the 		      proceeds from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sale of a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home.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(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 monthly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payments to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homeowner if the lender defaults on the loan.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897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Keeper reverse </a:t>
            </a:r>
            <a:r>
              <a:rPr lang="en-US" altLang="zh-TW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mortgage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borrowers have the option of receiving monthly payments, a line of credit, or a combination of the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 rate on the loan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adjusts monthly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changes in the one month certificate of deposit index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published by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Federal Reserve. Over the life of the loan the rate may not change by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percentage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 becomes due and payable when the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borrower dies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moves, sells the property, or otherwise transfers title. </a:t>
            </a:r>
            <a:endParaRPr lang="en-US" altLang="zh-TW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64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Cash Account Plan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Cash Account Plan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available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seniors 62 years or older who own homes with a minimum value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$75,000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TW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differs from the two products above in that it does not offer the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borrowers an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of getting monthly payments. It provides an open-end line of credit that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available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as long as the borrower occupies the home. The borrower can draw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the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 of credit in full or part at any time; the minimum draw is $500. The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unused portion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line of credit grows by 5%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annually.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29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234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848" y="2017199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n-US" altLang="zh-TW" sz="6000" b="1" dirty="0" smtClean="0">
                <a:latin typeface="Cambria Math" panose="02040503050406030204" pitchFamily="18" charset="0"/>
              </a:rPr>
              <a:t>Introduction</a:t>
            </a:r>
            <a:endParaRPr lang="zh-TW" altLang="en-US" sz="6000" b="1" dirty="0">
              <a:latin typeface="Cambria Math" panose="020405030504060302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0385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Cash Account Plan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monthly servicing fee is automatically added to the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loan.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interest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 charged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borrower is equal to the current six-month London Interbank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Offered Rate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(LIBOR) plus 5 percentage points. The rate is adjusted semi-annually, but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interest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may never rise more than 6 percentage points above the initial rate.</a:t>
            </a:r>
            <a:endParaRPr lang="en-US" altLang="zh-TW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30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529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reverse mortgage plans</a:t>
            </a:r>
            <a:endParaRPr lang="zh-TW" altLang="en-US" sz="4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Lifestyle Plan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Lifestyle Plan product is similar to the Cash Account plan, and is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designed for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 of high value homes. The interest rate on the new Lifestyle Plan is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six-month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LIBOR Index, plus 3.6 percentage points.</a:t>
            </a:r>
            <a:endParaRPr lang="en-US" altLang="zh-TW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31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1664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848" y="2017199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n-US" altLang="zh-TW" sz="6000" b="1" dirty="0" smtClean="0">
                <a:latin typeface="Cambria Math" panose="02040503050406030204" pitchFamily="18" charset="0"/>
              </a:rPr>
              <a:t>END</a:t>
            </a:r>
            <a:endParaRPr lang="zh-TW" altLang="en-US" sz="6000" b="1" dirty="0">
              <a:latin typeface="Cambria Math" panose="020405030504060302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32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493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5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Introduction</a:t>
            </a:r>
            <a:endParaRPr lang="zh-TW" altLang="en-US" sz="5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zh-TW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 Rich and Cash Poor”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elderly homeowners find that while inflation has increased the value of their homes, it has also eroded the purchasing power of their fixed incomes. </a:t>
            </a:r>
            <a:endParaRPr lang="en-US" altLang="zh-TW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it increasingly difficult to maintain their homes while also paying for needed food, medical, and other expenses.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of their low incomes, many may be unable to qualify for loans to pay for unexpected expenses.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TW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626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5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Introduction</a:t>
            </a:r>
            <a:endParaRPr lang="zh-TW" altLang="en-US" sz="5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the 1970s, academics and housing advocates have sought to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mortgage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instruments that would enable elderly homeowners to obtain loans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convert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equity into income, while providing that no repayments would be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for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specified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or, ideally, for the lifetime of the borrower. 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instruments have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referred to as </a:t>
            </a:r>
            <a:r>
              <a:rPr lang="en-US" altLang="zh-TW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</a:t>
            </a:r>
            <a:r>
              <a:rPr lang="en-US" altLang="zh-TW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mortgages, reverse annuity mortgages, and </a:t>
            </a:r>
            <a:r>
              <a:rPr lang="en-US" altLang="zh-TW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 equity </a:t>
            </a:r>
            <a:r>
              <a:rPr lang="en-US" altLang="zh-TW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loans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197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5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Mortgage</a:t>
            </a:r>
            <a:endParaRPr lang="zh-TW" altLang="en-US" sz="5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6</a:t>
            </a:fld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2751235" y="3283643"/>
            <a:ext cx="1602556" cy="244691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3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Borrower</a:t>
            </a:r>
            <a:endParaRPr lang="zh-TW" altLang="en-US" sz="2300" b="1" dirty="0">
              <a:latin typeface="Cambria Math" panose="02040503050406030204" pitchFamily="18" charset="0"/>
            </a:endParaRPr>
          </a:p>
        </p:txBody>
      </p:sp>
      <p:sp>
        <p:nvSpPr>
          <p:cNvPr id="6" name="一般五邊形 5"/>
          <p:cNvSpPr/>
          <p:nvPr/>
        </p:nvSpPr>
        <p:spPr>
          <a:xfrm>
            <a:off x="768928" y="1392382"/>
            <a:ext cx="1982308" cy="1891261"/>
          </a:xfrm>
          <a:prstGeom prst="pentagon">
            <a:avLst/>
          </a:prstGeom>
          <a:solidFill>
            <a:srgbClr val="00206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House</a:t>
            </a:r>
            <a:endParaRPr lang="zh-TW" altLang="en-US" sz="3000" b="1" dirty="0">
              <a:latin typeface="Cambria Math" panose="02040503050406030204" pitchFamily="18" charset="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8629025" y="3283642"/>
            <a:ext cx="1602556" cy="244691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3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Lender</a:t>
            </a:r>
            <a:endParaRPr lang="zh-TW" altLang="en-US" sz="2300" b="1" dirty="0">
              <a:latin typeface="Cambria Math" panose="02040503050406030204" pitchFamily="18" charset="0"/>
            </a:endParaRPr>
          </a:p>
        </p:txBody>
      </p:sp>
      <p:sp>
        <p:nvSpPr>
          <p:cNvPr id="8" name="向左箭號 7"/>
          <p:cNvSpPr/>
          <p:nvPr/>
        </p:nvSpPr>
        <p:spPr>
          <a:xfrm>
            <a:off x="4834058" y="3283642"/>
            <a:ext cx="3314700" cy="2213150"/>
          </a:xfrm>
          <a:prstGeom prst="leftArrow">
            <a:avLst>
              <a:gd name="adj1" fmla="val 6777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2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Lump-Sum Payment</a:t>
            </a:r>
            <a:endParaRPr lang="zh-TW" altLang="en-US" sz="2200" b="1" dirty="0">
              <a:latin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49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5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Mortgage</a:t>
            </a:r>
            <a:endParaRPr lang="zh-TW" altLang="en-US" sz="5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7</a:t>
            </a:fld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2751235" y="3283643"/>
            <a:ext cx="1602556" cy="244691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3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Borrower</a:t>
            </a:r>
            <a:endParaRPr lang="zh-TW" altLang="en-US" sz="2300" b="1" dirty="0">
              <a:latin typeface="Cambria Math" panose="02040503050406030204" pitchFamily="18" charset="0"/>
            </a:endParaRPr>
          </a:p>
        </p:txBody>
      </p:sp>
      <p:sp>
        <p:nvSpPr>
          <p:cNvPr id="6" name="一般五邊形 5"/>
          <p:cNvSpPr/>
          <p:nvPr/>
        </p:nvSpPr>
        <p:spPr>
          <a:xfrm>
            <a:off x="768928" y="1392382"/>
            <a:ext cx="1982308" cy="1891261"/>
          </a:xfrm>
          <a:prstGeom prst="pentagon">
            <a:avLst/>
          </a:prstGeom>
          <a:solidFill>
            <a:srgbClr val="00206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House</a:t>
            </a:r>
            <a:endParaRPr lang="zh-TW" altLang="en-US" sz="3000" b="1" dirty="0">
              <a:latin typeface="Cambria Math" panose="02040503050406030204" pitchFamily="18" charset="0"/>
            </a:endParaRPr>
          </a:p>
        </p:txBody>
      </p:sp>
      <p:sp>
        <p:nvSpPr>
          <p:cNvPr id="11" name="向右箭號 10"/>
          <p:cNvSpPr/>
          <p:nvPr/>
        </p:nvSpPr>
        <p:spPr>
          <a:xfrm>
            <a:off x="5448224" y="3236310"/>
            <a:ext cx="2086368" cy="1059758"/>
          </a:xfrm>
          <a:prstGeom prst="rightArrow">
            <a:avLst>
              <a:gd name="adj1" fmla="val 48775"/>
              <a:gd name="adj2" fmla="val 469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500" b="1" dirty="0" smtClean="0">
                <a:latin typeface="Cambria Math" panose="02040503050406030204" pitchFamily="18" charset="0"/>
              </a:rPr>
              <a:t>Principal + Interest</a:t>
            </a:r>
            <a:endParaRPr lang="zh-TW" altLang="en-US" sz="1500" b="1" dirty="0">
              <a:latin typeface="Cambria Math" panose="02040503050406030204" pitchFamily="18" charset="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8629025" y="3283642"/>
            <a:ext cx="1602556" cy="244691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3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Lender</a:t>
            </a:r>
            <a:endParaRPr lang="zh-TW" altLang="en-US" sz="2300" b="1" dirty="0">
              <a:latin typeface="Cambria Math" panose="02040503050406030204" pitchFamily="18" charset="0"/>
            </a:endParaRPr>
          </a:p>
        </p:txBody>
      </p:sp>
      <p:sp>
        <p:nvSpPr>
          <p:cNvPr id="13" name="向右箭號 12"/>
          <p:cNvSpPr/>
          <p:nvPr/>
        </p:nvSpPr>
        <p:spPr>
          <a:xfrm>
            <a:off x="5448224" y="2017199"/>
            <a:ext cx="2086368" cy="1059758"/>
          </a:xfrm>
          <a:prstGeom prst="rightArrow">
            <a:avLst>
              <a:gd name="adj1" fmla="val 48775"/>
              <a:gd name="adj2" fmla="val 469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500" b="1" dirty="0" smtClean="0">
                <a:latin typeface="Cambria Math" panose="02040503050406030204" pitchFamily="18" charset="0"/>
              </a:rPr>
              <a:t>Principal + Interest</a:t>
            </a:r>
            <a:endParaRPr lang="zh-TW" altLang="en-US" sz="1500" b="1" dirty="0">
              <a:latin typeface="Cambria Math" panose="02040503050406030204" pitchFamily="18" charset="0"/>
            </a:endParaRPr>
          </a:p>
        </p:txBody>
      </p:sp>
      <p:sp>
        <p:nvSpPr>
          <p:cNvPr id="14" name="向右箭號 13"/>
          <p:cNvSpPr/>
          <p:nvPr/>
        </p:nvSpPr>
        <p:spPr>
          <a:xfrm>
            <a:off x="5448224" y="4452796"/>
            <a:ext cx="2086368" cy="1059758"/>
          </a:xfrm>
          <a:prstGeom prst="rightArrow">
            <a:avLst>
              <a:gd name="adj1" fmla="val 48775"/>
              <a:gd name="adj2" fmla="val 469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500" b="1" dirty="0" smtClean="0">
                <a:latin typeface="Cambria Math" panose="02040503050406030204" pitchFamily="18" charset="0"/>
              </a:rPr>
              <a:t>Principal + Interest</a:t>
            </a:r>
            <a:endParaRPr lang="zh-TW" altLang="en-US" sz="1500" b="1" dirty="0">
              <a:latin typeface="Cambria Math" panose="02040503050406030204" pitchFamily="18" charset="0"/>
            </a:endParaRPr>
          </a:p>
        </p:txBody>
      </p:sp>
      <p:sp>
        <p:nvSpPr>
          <p:cNvPr id="15" name="向右箭號 14"/>
          <p:cNvSpPr/>
          <p:nvPr/>
        </p:nvSpPr>
        <p:spPr>
          <a:xfrm>
            <a:off x="5448224" y="5665317"/>
            <a:ext cx="2086368" cy="1059758"/>
          </a:xfrm>
          <a:prstGeom prst="rightArrow">
            <a:avLst>
              <a:gd name="adj1" fmla="val 48775"/>
              <a:gd name="adj2" fmla="val 469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500" b="1" dirty="0" smtClean="0">
                <a:latin typeface="Cambria Math" panose="02040503050406030204" pitchFamily="18" charset="0"/>
              </a:rPr>
              <a:t>Principal + Interest</a:t>
            </a:r>
            <a:endParaRPr lang="zh-TW" altLang="en-US" sz="1500" b="1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5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Reverse Mortgage</a:t>
            </a:r>
            <a:endParaRPr lang="zh-TW" altLang="en-US" sz="5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8</a:t>
            </a:fld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2751235" y="3283643"/>
            <a:ext cx="1602556" cy="244691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3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Borrower</a:t>
            </a:r>
            <a:endParaRPr lang="zh-TW" altLang="en-US" sz="2300" b="1" dirty="0">
              <a:latin typeface="Cambria Math" panose="02040503050406030204" pitchFamily="18" charset="0"/>
            </a:endParaRPr>
          </a:p>
        </p:txBody>
      </p:sp>
      <p:sp>
        <p:nvSpPr>
          <p:cNvPr id="6" name="一般五邊形 5"/>
          <p:cNvSpPr/>
          <p:nvPr/>
        </p:nvSpPr>
        <p:spPr>
          <a:xfrm>
            <a:off x="768928" y="1392382"/>
            <a:ext cx="1982308" cy="1891261"/>
          </a:xfrm>
          <a:prstGeom prst="pentagon">
            <a:avLst/>
          </a:prstGeom>
          <a:solidFill>
            <a:srgbClr val="00206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House</a:t>
            </a:r>
            <a:endParaRPr lang="zh-TW" altLang="en-US" sz="3000" b="1" dirty="0">
              <a:latin typeface="Cambria Math" panose="02040503050406030204" pitchFamily="18" charset="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8629025" y="3283642"/>
            <a:ext cx="1602556" cy="244691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3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Lender</a:t>
            </a:r>
            <a:endParaRPr lang="zh-TW" altLang="en-US" sz="2300" b="1" dirty="0">
              <a:latin typeface="Cambria Math" panose="02040503050406030204" pitchFamily="18" charset="0"/>
            </a:endParaRPr>
          </a:p>
        </p:txBody>
      </p:sp>
      <p:sp>
        <p:nvSpPr>
          <p:cNvPr id="7" name="向左箭號 6"/>
          <p:cNvSpPr/>
          <p:nvPr/>
        </p:nvSpPr>
        <p:spPr>
          <a:xfrm>
            <a:off x="5466861" y="2017199"/>
            <a:ext cx="2047425" cy="104407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5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Payment - Interest</a:t>
            </a:r>
            <a:endParaRPr lang="zh-TW" altLang="en-US" sz="1500" b="1" dirty="0">
              <a:latin typeface="Cambria Math" panose="02040503050406030204" pitchFamily="18" charset="0"/>
            </a:endParaRPr>
          </a:p>
        </p:txBody>
      </p:sp>
      <p:sp>
        <p:nvSpPr>
          <p:cNvPr id="16" name="向左箭號 15"/>
          <p:cNvSpPr/>
          <p:nvPr/>
        </p:nvSpPr>
        <p:spPr>
          <a:xfrm>
            <a:off x="5466861" y="3219408"/>
            <a:ext cx="2047425" cy="104407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5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Payment - Interest</a:t>
            </a:r>
            <a:endParaRPr lang="zh-TW" altLang="en-US" sz="1500" b="1" dirty="0">
              <a:latin typeface="Cambria Math" panose="02040503050406030204" pitchFamily="18" charset="0"/>
            </a:endParaRPr>
          </a:p>
        </p:txBody>
      </p:sp>
      <p:sp>
        <p:nvSpPr>
          <p:cNvPr id="17" name="向左箭號 16"/>
          <p:cNvSpPr/>
          <p:nvPr/>
        </p:nvSpPr>
        <p:spPr>
          <a:xfrm>
            <a:off x="5466862" y="4421617"/>
            <a:ext cx="2047425" cy="104407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5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Payment - Interest</a:t>
            </a:r>
            <a:endParaRPr lang="zh-TW" altLang="en-US" sz="1500" b="1" dirty="0">
              <a:latin typeface="Cambria Math" panose="02040503050406030204" pitchFamily="18" charset="0"/>
            </a:endParaRPr>
          </a:p>
        </p:txBody>
      </p:sp>
      <p:sp>
        <p:nvSpPr>
          <p:cNvPr id="18" name="向左箭號 17"/>
          <p:cNvSpPr/>
          <p:nvPr/>
        </p:nvSpPr>
        <p:spPr>
          <a:xfrm>
            <a:off x="5466860" y="5623826"/>
            <a:ext cx="2047425" cy="104407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5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Payment - Interest</a:t>
            </a:r>
            <a:endParaRPr lang="zh-TW" altLang="en-US" sz="1500" b="1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04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5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Reverse Mortgage</a:t>
            </a:r>
            <a:endParaRPr lang="zh-TW" altLang="en-US" sz="5000" b="1" dirty="0">
              <a:latin typeface="Cambria Math" panose="020405030504060302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2017199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38FE-873B-4BAB-A127-A5DBFF23FEF6}" type="slidenum">
              <a:rPr lang="zh-TW" altLang="en-US" smtClean="0"/>
              <a:t>9</a:t>
            </a:fld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2751235" y="3283643"/>
            <a:ext cx="1602556" cy="244691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3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Borrower</a:t>
            </a:r>
            <a:endParaRPr lang="zh-TW" altLang="en-US" sz="2300" b="1" dirty="0">
              <a:latin typeface="Cambria Math" panose="02040503050406030204" pitchFamily="18" charset="0"/>
            </a:endParaRPr>
          </a:p>
        </p:txBody>
      </p:sp>
      <p:sp>
        <p:nvSpPr>
          <p:cNvPr id="6" name="一般五邊形 5"/>
          <p:cNvSpPr/>
          <p:nvPr/>
        </p:nvSpPr>
        <p:spPr>
          <a:xfrm>
            <a:off x="5500254" y="2017199"/>
            <a:ext cx="1982308" cy="1891261"/>
          </a:xfrm>
          <a:prstGeom prst="pentagon">
            <a:avLst/>
          </a:prstGeom>
          <a:solidFill>
            <a:srgbClr val="00206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House</a:t>
            </a:r>
            <a:endParaRPr lang="zh-TW" altLang="en-US" sz="3000" b="1" dirty="0">
              <a:latin typeface="Cambria Math" panose="02040503050406030204" pitchFamily="18" charset="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8629025" y="3283642"/>
            <a:ext cx="1602556" cy="244691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3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Lender</a:t>
            </a:r>
            <a:endParaRPr lang="zh-TW" altLang="en-US" sz="2300" b="1" dirty="0">
              <a:latin typeface="Cambria Math" panose="02040503050406030204" pitchFamily="18" charset="0"/>
            </a:endParaRPr>
          </a:p>
        </p:txBody>
      </p:sp>
      <p:sp>
        <p:nvSpPr>
          <p:cNvPr id="8" name="向右箭號 7"/>
          <p:cNvSpPr/>
          <p:nvPr/>
        </p:nvSpPr>
        <p:spPr>
          <a:xfrm>
            <a:off x="4911990" y="4042595"/>
            <a:ext cx="3158836" cy="8930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15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TC103090434[[fn=木頭類型]]</Template>
  <TotalTime>549</TotalTime>
  <Words>1933</Words>
  <Application>Microsoft Office PowerPoint</Application>
  <PresentationFormat>寬螢幕</PresentationFormat>
  <Paragraphs>173</Paragraphs>
  <Slides>32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43" baseType="lpstr">
      <vt:lpstr>微軟正黑體</vt:lpstr>
      <vt:lpstr>新細明體</vt:lpstr>
      <vt:lpstr>標楷體</vt:lpstr>
      <vt:lpstr>Arial</vt:lpstr>
      <vt:lpstr>Calibri</vt:lpstr>
      <vt:lpstr>Cambria Math</vt:lpstr>
      <vt:lpstr>Rockwell</vt:lpstr>
      <vt:lpstr>Rockwell Condensed</vt:lpstr>
      <vt:lpstr>Times New Roman</vt:lpstr>
      <vt:lpstr>Wingdings</vt:lpstr>
      <vt:lpstr>木刻字型</vt:lpstr>
      <vt:lpstr>Reverse Mortgages</vt:lpstr>
      <vt:lpstr>outline</vt:lpstr>
      <vt:lpstr>Introduction</vt:lpstr>
      <vt:lpstr>Introduction</vt:lpstr>
      <vt:lpstr>Introduction</vt:lpstr>
      <vt:lpstr>Mortgage</vt:lpstr>
      <vt:lpstr>Mortgage</vt:lpstr>
      <vt:lpstr>Reverse Mortgage</vt:lpstr>
      <vt:lpstr>Reverse Mortgage</vt:lpstr>
      <vt:lpstr>Introduction</vt:lpstr>
      <vt:lpstr>The evolution of reverse mortgages</vt:lpstr>
      <vt:lpstr>The evolution of reverse mortgages</vt:lpstr>
      <vt:lpstr>The evolution of reverse mortgages</vt:lpstr>
      <vt:lpstr>The evolution of reverse mortgages</vt:lpstr>
      <vt:lpstr>PowerPoint 簡報</vt:lpstr>
      <vt:lpstr>PowerPoint 簡報</vt:lpstr>
      <vt:lpstr>PowerPoint 簡報</vt:lpstr>
      <vt:lpstr>The evolution of reverse mortgages</vt:lpstr>
      <vt:lpstr>The evolution of reverse mortgages</vt:lpstr>
      <vt:lpstr>The evolution of reverse mortgages</vt:lpstr>
      <vt:lpstr>The evolution of reverse mortgages</vt:lpstr>
      <vt:lpstr>Current reverse mortgage plans</vt:lpstr>
      <vt:lpstr>Current reverse mortgage plans</vt:lpstr>
      <vt:lpstr>Current reverse mortgage plans</vt:lpstr>
      <vt:lpstr>Current reverse mortgage plans</vt:lpstr>
      <vt:lpstr>Current reverse mortgage plans</vt:lpstr>
      <vt:lpstr>Current reverse mortgage plans</vt:lpstr>
      <vt:lpstr>Current reverse mortgage plans</vt:lpstr>
      <vt:lpstr>Current reverse mortgage plans</vt:lpstr>
      <vt:lpstr>Current reverse mortgage plans</vt:lpstr>
      <vt:lpstr>Current reverse mortgage plans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Reverse Mortgages</dc:title>
  <dc:creator>蔡沂伶</dc:creator>
  <cp:lastModifiedBy>蔡沂伶</cp:lastModifiedBy>
  <cp:revision>35</cp:revision>
  <dcterms:created xsi:type="dcterms:W3CDTF">2014-08-25T10:35:43Z</dcterms:created>
  <dcterms:modified xsi:type="dcterms:W3CDTF">2014-08-25T19:44:45Z</dcterms:modified>
</cp:coreProperties>
</file>